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C68D97E-F53E-4E1C-B8CA-81D2056AA74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68B28A8-E1CC-48C9-B07E-151F13B80E0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31E0BF-05FB-4D1A-88E7-182C83F93FAD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B3931B-C1A8-4F14-9160-96E14ADC592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082BCB-7E49-46C6-90CB-ED6735D88C3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176884-4ADF-46F5-B8AF-A803D76945D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A5A1FF-AC8C-46D5-BB8B-11A20F1FD3C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CC7880-D4A6-4D11-A878-D4FA8779E4B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337040" y="2268000"/>
            <a:ext cx="5097960" cy="2661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F9D37F-61BE-4624-A510-BEEA3A76B74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93547BF-11F2-4CE5-A3EE-453DAEAF6B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391023B-1EC9-4C4A-99E5-5100BD428D8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89D850-E80A-4AC2-B2CF-A291341B9FB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1780200" y="8512920"/>
            <a:ext cx="5992200" cy="1545120"/>
          </a:xfrm>
          <a:custGeom>
            <a:avLst/>
            <a:gdLst/>
            <a:ahLst/>
            <a:rect l="l" t="t" r="r" b="b"/>
            <a:pathLst>
              <a:path w="5992495" h="1545590">
                <a:moveTo>
                  <a:pt x="0" y="1545335"/>
                </a:moveTo>
                <a:lnTo>
                  <a:pt x="5992368" y="1545335"/>
                </a:lnTo>
                <a:lnTo>
                  <a:pt x="5992368" y="0"/>
                </a:lnTo>
                <a:lnTo>
                  <a:pt x="0" y="0"/>
                </a:lnTo>
                <a:lnTo>
                  <a:pt x="0" y="1545335"/>
                </a:lnTo>
                <a:close/>
              </a:path>
            </a:pathLst>
          </a:custGeom>
          <a:solidFill>
            <a:srgbClr val="c00000">
              <a:alpha val="65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1780200" y="1670400"/>
            <a:ext cx="5992200" cy="6842520"/>
          </a:xfrm>
          <a:custGeom>
            <a:avLst/>
            <a:gdLst/>
            <a:ahLst/>
            <a:rect l="l" t="t" r="r" b="b"/>
            <a:pathLst>
              <a:path w="5992495" h="6842759">
                <a:moveTo>
                  <a:pt x="0" y="6842759"/>
                </a:moveTo>
                <a:lnTo>
                  <a:pt x="5992368" y="6842759"/>
                </a:lnTo>
                <a:lnTo>
                  <a:pt x="5992368" y="0"/>
                </a:lnTo>
                <a:lnTo>
                  <a:pt x="0" y="0"/>
                </a:lnTo>
                <a:lnTo>
                  <a:pt x="0" y="6842759"/>
                </a:lnTo>
                <a:close/>
              </a:path>
            </a:pathLst>
          </a:custGeom>
          <a:solidFill>
            <a:srgbClr val="00af50">
              <a:alpha val="6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2"/>
          <a:stretch/>
        </p:blipFill>
        <p:spPr>
          <a:xfrm>
            <a:off x="3730680" y="3023640"/>
            <a:ext cx="1700280" cy="170028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0" y="0"/>
            <a:ext cx="1676160" cy="1005804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573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3600" spc="-1" strike="noStrike">
                <a:latin typeface="Calibri"/>
              </a:rPr>
              <a:t>Click to edit the title text format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C34A5E9-3FB3-4EED-B991-12B24D3AB61A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2153160" y="5487840"/>
            <a:ext cx="4858560" cy="64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230400" indent="-218520">
              <a:lnSpc>
                <a:spcPct val="115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0" lang="en-US" sz="1800" spc="-1" strike="noStrike">
                <a:latin typeface="Calibri"/>
              </a:rPr>
              <a:t>La</a:t>
            </a:r>
            <a:r>
              <a:rPr b="0" lang="en-US" sz="1800" spc="-1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investigación</a:t>
            </a:r>
            <a:r>
              <a:rPr b="0" lang="en-US" sz="1800" spc="-1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de</a:t>
            </a:r>
            <a:r>
              <a:rPr b="0" lang="en-US" sz="1800" spc="-1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la</a:t>
            </a:r>
            <a:r>
              <a:rPr b="0" lang="en-US" sz="1800" spc="-1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mezcla</a:t>
            </a:r>
            <a:r>
              <a:rPr b="0" lang="en-US" sz="1800" spc="-7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de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marketing</a:t>
            </a:r>
            <a:r>
              <a:rPr b="0" lang="en-US" sz="1800" spc="-7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de</a:t>
            </a:r>
            <a:r>
              <a:rPr b="0" lang="en-US" sz="1800" spc="-7" strike="noStrike">
                <a:latin typeface="Calibri"/>
              </a:rPr>
              <a:t> </a:t>
            </a:r>
            <a:r>
              <a:rPr b="0" lang="en-US" sz="1800" spc="-12" strike="noStrike">
                <a:latin typeface="Calibri"/>
              </a:rPr>
              <a:t>Apple </a:t>
            </a:r>
            <a:r>
              <a:rPr b="0" lang="en-US" sz="1800" spc="-1" strike="noStrike">
                <a:latin typeface="Calibri"/>
              </a:rPr>
              <a:t>considera</a:t>
            </a:r>
            <a:r>
              <a:rPr b="0" lang="en-US" sz="1800" spc="-32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las</a:t>
            </a:r>
            <a:r>
              <a:rPr b="0" lang="en-US" sz="1800" spc="-26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diferentes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estrategias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y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" strike="noStrike">
                <a:latin typeface="Calibri"/>
              </a:rPr>
              <a:t>su</a:t>
            </a:r>
            <a:r>
              <a:rPr b="0" lang="en-US" sz="1800" spc="-21" strike="noStrike">
                <a:latin typeface="Calibri"/>
              </a:rPr>
              <a:t> </a:t>
            </a:r>
            <a:r>
              <a:rPr b="0" lang="en-US" sz="1800" spc="-12" strike="noStrike">
                <a:latin typeface="Calibri"/>
              </a:rPr>
              <a:t>efecto.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46" name="object 3"/>
          <p:cNvGrpSpPr/>
          <p:nvPr/>
        </p:nvGrpSpPr>
        <p:grpSpPr>
          <a:xfrm>
            <a:off x="1621440" y="0"/>
            <a:ext cx="6150960" cy="10058040"/>
            <a:chOff x="1621440" y="0"/>
            <a:chExt cx="6150960" cy="10058040"/>
          </a:xfrm>
        </p:grpSpPr>
        <p:sp>
          <p:nvSpPr>
            <p:cNvPr id="47" name="object 4"/>
            <p:cNvSpPr/>
            <p:nvPr/>
          </p:nvSpPr>
          <p:spPr>
            <a:xfrm>
              <a:off x="1780200" y="0"/>
              <a:ext cx="5992200" cy="1670400"/>
            </a:xfrm>
            <a:custGeom>
              <a:avLst/>
              <a:gdLst/>
              <a:ahLst/>
              <a:rect l="l" t="t" r="r" b="b"/>
              <a:pathLst>
                <a:path w="5992495" h="1670685">
                  <a:moveTo>
                    <a:pt x="0" y="1670303"/>
                  </a:moveTo>
                  <a:lnTo>
                    <a:pt x="5992368" y="1670303"/>
                  </a:lnTo>
                  <a:lnTo>
                    <a:pt x="5992368" y="0"/>
                  </a:lnTo>
                  <a:lnTo>
                    <a:pt x="0" y="0"/>
                  </a:lnTo>
                  <a:lnTo>
                    <a:pt x="0" y="1670303"/>
                  </a:lnTo>
                  <a:close/>
                </a:path>
              </a:pathLst>
            </a:custGeom>
            <a:solidFill>
              <a:srgbClr val="d6e3bc">
                <a:alpha val="76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48" name="object 5"/>
            <p:cNvSpPr/>
            <p:nvPr/>
          </p:nvSpPr>
          <p:spPr>
            <a:xfrm>
              <a:off x="1780200" y="0"/>
              <a:ext cx="2880" cy="10058040"/>
            </a:xfrm>
            <a:custGeom>
              <a:avLst/>
              <a:gdLst/>
              <a:ahLst/>
              <a:rect l="l" t="t" r="r" b="b"/>
              <a:pathLst>
                <a:path w="3175" h="10058400">
                  <a:moveTo>
                    <a:pt x="0" y="10058400"/>
                  </a:moveTo>
                  <a:lnTo>
                    <a:pt x="3048" y="10058400"/>
                  </a:lnTo>
                  <a:lnTo>
                    <a:pt x="3048" y="0"/>
                  </a:lnTo>
                  <a:lnTo>
                    <a:pt x="0" y="0"/>
                  </a:lnTo>
                  <a:lnTo>
                    <a:pt x="0" y="10058400"/>
                  </a:lnTo>
                  <a:close/>
                </a:path>
              </a:pathLst>
            </a:custGeom>
            <a:solidFill>
              <a:srgbClr val="00afef">
                <a:alpha val="59000"/>
              </a:srgbClr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9" name="object 6" descr=""/>
            <p:cNvPicPr/>
            <p:nvPr/>
          </p:nvPicPr>
          <p:blipFill>
            <a:blip r:embed="rId1"/>
            <a:stretch/>
          </p:blipFill>
          <p:spPr>
            <a:xfrm>
              <a:off x="1621440" y="0"/>
              <a:ext cx="161280" cy="10058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7"/>
            <p:cNvSpPr/>
            <p:nvPr/>
          </p:nvSpPr>
          <p:spPr>
            <a:xfrm>
              <a:off x="1624680" y="0"/>
              <a:ext cx="155160" cy="10058040"/>
            </a:xfrm>
            <a:custGeom>
              <a:avLst/>
              <a:gdLst/>
              <a:ahLst/>
              <a:rect l="l" t="t" r="r" b="b"/>
              <a:pathLst>
                <a:path w="155575" h="10058400">
                  <a:moveTo>
                    <a:pt x="155447" y="0"/>
                  </a:moveTo>
                  <a:lnTo>
                    <a:pt x="155447" y="10054204"/>
                  </a:lnTo>
                  <a:lnTo>
                    <a:pt x="152060" y="10058400"/>
                  </a:lnTo>
                  <a:moveTo>
                    <a:pt x="3387" y="10058400"/>
                  </a:moveTo>
                  <a:lnTo>
                    <a:pt x="0" y="10054204"/>
                  </a:lnTo>
                  <a:lnTo>
                    <a:pt x="0" y="0"/>
                  </a:lnTo>
                </a:path>
              </a:pathLst>
            </a:custGeom>
            <a:noFill/>
            <a:ln w="24384">
              <a:solidFill>
                <a:srgbClr val="385d89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1" name="object 8"/>
          <p:cNvSpPr/>
          <p:nvPr/>
        </p:nvSpPr>
        <p:spPr>
          <a:xfrm>
            <a:off x="3143160" y="322920"/>
            <a:ext cx="3050640" cy="348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1" lang="en-US" sz="2200" spc="-1" strike="noStrike">
                <a:latin typeface="Calibri"/>
              </a:rPr>
              <a:t>Nombre</a:t>
            </a:r>
            <a:r>
              <a:rPr b="1" lang="en-US" sz="2200" spc="-21" strike="noStrike">
                <a:latin typeface="Calibri"/>
              </a:rPr>
              <a:t> </a:t>
            </a:r>
            <a:r>
              <a:rPr b="1" lang="en-US" sz="2200" spc="-1" strike="noStrike">
                <a:latin typeface="Calibri"/>
              </a:rPr>
              <a:t>de</a:t>
            </a:r>
            <a:r>
              <a:rPr b="1" lang="en-US" sz="2200" spc="-35" strike="noStrike">
                <a:latin typeface="Calibri"/>
              </a:rPr>
              <a:t> </a:t>
            </a:r>
            <a:r>
              <a:rPr b="1" lang="en-US" sz="2200" spc="-1" strike="noStrike">
                <a:latin typeface="Calibri"/>
              </a:rPr>
              <a:t>la</a:t>
            </a:r>
            <a:r>
              <a:rPr b="1" lang="en-US" sz="2200" spc="-21" strike="noStrike">
                <a:latin typeface="Calibri"/>
              </a:rPr>
              <a:t> </a:t>
            </a:r>
            <a:r>
              <a:rPr b="1" lang="en-US" sz="2200" spc="-12" strike="noStrike">
                <a:latin typeface="Calibri"/>
              </a:rPr>
              <a:t>Universidad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337040" y="2268000"/>
            <a:ext cx="509796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165996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Portada</a:t>
            </a:r>
            <a:r>
              <a:rPr b="1" lang="en-US" sz="3600" spc="-15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de</a:t>
            </a:r>
            <a:r>
              <a:rPr b="1" lang="en-US" sz="3600" spc="-7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3600" spc="-1" strike="noStrike">
                <a:solidFill>
                  <a:srgbClr val="000000"/>
                </a:solidFill>
                <a:latin typeface="Calibri"/>
              </a:rPr>
              <a:t>la</a:t>
            </a:r>
            <a:r>
              <a:rPr b="1" lang="en-US" sz="3600" spc="-12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en-US" sz="3600" spc="-26" strike="noStrike">
                <a:solidFill>
                  <a:srgbClr val="000000"/>
                </a:solidFill>
                <a:latin typeface="Calibri"/>
              </a:rPr>
              <a:t>APA</a:t>
            </a:r>
            <a:endParaRPr b="0" lang="en-US" sz="3600" spc="-1" strike="noStrike">
              <a:latin typeface="Calibri"/>
            </a:endParaRPr>
          </a:p>
        </p:txBody>
      </p:sp>
      <p:sp>
        <p:nvSpPr>
          <p:cNvPr id="53" name="object 10"/>
          <p:cNvSpPr/>
          <p:nvPr/>
        </p:nvSpPr>
        <p:spPr>
          <a:xfrm>
            <a:off x="3686040" y="8703000"/>
            <a:ext cx="2036880" cy="119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686520" indent="-674280">
              <a:lnSpc>
                <a:spcPct val="149000"/>
              </a:lnSpc>
              <a:spcBef>
                <a:spcPts val="99"/>
              </a:spcBef>
              <a:buNone/>
              <a:tabLst>
                <a:tab algn="l" pos="0"/>
              </a:tabLst>
            </a:pPr>
            <a:r>
              <a:rPr b="1" lang="en-US" sz="2600" spc="-12" strike="noStrike">
                <a:latin typeface="Calibri"/>
              </a:rPr>
              <a:t>Superportadas </a:t>
            </a:r>
            <a:r>
              <a:rPr b="1" lang="en-US" sz="2600" spc="-21" strike="noStrike">
                <a:latin typeface="Calibri"/>
              </a:rPr>
              <a:t>2022</a:t>
            </a:r>
            <a:endParaRPr b="0" lang="en-US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2022-05-08T05:57:20Z</dcterms:created>
  <dc:creator/>
  <dc:description/>
  <dc:language>en-US</dc:language>
  <cp:lastModifiedBy/>
  <dcterms:modified xsi:type="dcterms:W3CDTF">2022-05-08T05:57:20Z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